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859" r:id="rId2"/>
    <p:sldId id="1009" r:id="rId3"/>
    <p:sldId id="1010" r:id="rId4"/>
    <p:sldId id="1011" r:id="rId5"/>
    <p:sldId id="1046" r:id="rId6"/>
    <p:sldId id="1012" r:id="rId7"/>
    <p:sldId id="1013" r:id="rId8"/>
    <p:sldId id="1015" r:id="rId9"/>
    <p:sldId id="1017" r:id="rId10"/>
    <p:sldId id="1018" r:id="rId11"/>
    <p:sldId id="1019" r:id="rId12"/>
    <p:sldId id="1020" r:id="rId13"/>
    <p:sldId id="1021" r:id="rId14"/>
    <p:sldId id="1022" r:id="rId15"/>
    <p:sldId id="1023" r:id="rId16"/>
    <p:sldId id="1024" r:id="rId17"/>
    <p:sldId id="1051" r:id="rId18"/>
    <p:sldId id="1026" r:id="rId19"/>
    <p:sldId id="1027" r:id="rId20"/>
    <p:sldId id="1028" r:id="rId21"/>
    <p:sldId id="1029" r:id="rId22"/>
    <p:sldId id="1048" r:id="rId23"/>
    <p:sldId id="1050" r:id="rId24"/>
    <p:sldId id="1030" r:id="rId25"/>
    <p:sldId id="1031" r:id="rId26"/>
    <p:sldId id="1032" r:id="rId27"/>
    <p:sldId id="1033" r:id="rId28"/>
    <p:sldId id="1034" r:id="rId29"/>
    <p:sldId id="1035" r:id="rId30"/>
    <p:sldId id="1036" r:id="rId31"/>
    <p:sldId id="1037" r:id="rId32"/>
    <p:sldId id="1038" r:id="rId33"/>
    <p:sldId id="1039" r:id="rId34"/>
    <p:sldId id="1040" r:id="rId35"/>
    <p:sldId id="1041" r:id="rId36"/>
    <p:sldId id="1042" r:id="rId37"/>
    <p:sldId id="1043" r:id="rId38"/>
    <p:sldId id="1044" r:id="rId39"/>
    <p:sldId id="1045" r:id="rId40"/>
    <p:sldId id="1049" r:id="rId4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山东省日照市东港区期末试卷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has Sam got?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knife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Chopsticks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knife and fork and chopsticks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267294"/>
            <a:ext cx="95279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Have you got a knife and fork 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or</a:t>
            </a:r>
            <a:r>
              <a:rPr lang="en-US" altLang="zh-CN" sz="1050" smtClean="0">
                <a:solidFill>
                  <a:srgbClr val="000000"/>
                </a:solidFill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chopsticks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, Sam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en-US" altLang="zh-CN" sz="105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I’ve got a knife and fork and chopsticks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789" y="8725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44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Jack’s hobby?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Writing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Drawing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276767"/>
            <a:ext cx="80877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What’s your hobby, Jack?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Reading is my hobby.I’ve got lots of books.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789" y="8725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89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录音中有一段独白，从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三个选项中选出正确答案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2764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pc="-7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pen friend.Her name is Laura.She lives in New York.But she’s not an American.She’s a British.She likes Chinese dancing very much.She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 to visit China this winter.And she wants to meet me in Rizhao too.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69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likes ________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flying kites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Chinese dancing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riding her bicycle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wants to visit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America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London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03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4003" y="34408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1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21470"/>
            <a:ext cx="11485848" cy="49994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visiting the US. He’s in New York with his cousin Simon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对中国很感兴趣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把中国的一些照片给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边看边听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读一读他们的对话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选择正确的选项填在括号内。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 it’s a picture of Shanghai. Shanghai is very big and very famous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Shanghai?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sz="2700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sz="2700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China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416165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the east	B. in the south	C. in the north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55425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A</a:t>
            </a:r>
            <a:endParaRPr lang="zh-CN" altLang="en-US" sz="2700" dirty="0"/>
          </a:p>
        </p:txBody>
      </p:sp>
      <p:sp>
        <p:nvSpPr>
          <p:cNvPr id="5" name="矩形 4"/>
          <p:cNvSpPr/>
          <p:nvPr/>
        </p:nvSpPr>
        <p:spPr>
          <a:xfrm>
            <a:off x="442607" y="6024021"/>
            <a:ext cx="4608954" cy="63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>
                <a:ea typeface="楷体" panose="02010609060101010101" pitchFamily="49" charset="-122"/>
                <a:cs typeface="Times New Roman" panose="02020603050405020304" pitchFamily="18" charset="0"/>
              </a:rPr>
              <a:t>上海在中国的东部</a:t>
            </a:r>
            <a:r>
              <a:rPr lang="zh-CN" altLang="zh-CN" sz="2700"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700">
                <a:cs typeface="Times New Roman" panose="02020603050405020304" pitchFamily="18" charset="0"/>
              </a:rPr>
              <a:t>A</a:t>
            </a:r>
            <a:r>
              <a:rPr lang="zh-CN" altLang="zh-CN" sz="2700">
                <a:cs typeface="Times New Roman" panose="02020603050405020304" pitchFamily="18" charset="0"/>
              </a:rPr>
              <a:t>。</a:t>
            </a:r>
            <a:endParaRPr lang="zh-CN" altLang="zh-CN" sz="27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05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Shanghai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beautiful places to go in China. Look,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picture of </a:t>
            </a:r>
            <a:r>
              <a:rPr lang="zh-CN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more than twenty thousand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 it’s really long. Who took these beautiful pictures?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did. Taking photos is my hobby. What’s your hobby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139.jpg" descr="id:21474893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855296"/>
            <a:ext cx="1368152" cy="136815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0718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Great Wall	B. the West Lake	C.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Changjiang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0027" y="51438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5779665"/>
            <a:ext cx="3690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图片为长城</a:t>
            </a:r>
            <a:r>
              <a:rPr lang="zh-CN" altLang="zh-CN"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/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63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5210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And what’s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is the Spring Festival. We have a special family dinner. And we </a:t>
            </a:r>
            <a:r>
              <a:rPr lang="zh-CN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40.jpg" descr="id:2147489339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1550" y="548680"/>
            <a:ext cx="1368152" cy="1294056"/>
          </a:xfrm>
          <a:prstGeom prst="rect">
            <a:avLst/>
          </a:prstGeom>
        </p:spPr>
      </p:pic>
      <p:pic>
        <p:nvPicPr>
          <p:cNvPr id="4" name="zxc141.jpg" descr="id:21474893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15086" y="2276872"/>
            <a:ext cx="1296144" cy="1124571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194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reading books	B. flying kites   C. riding my bicycle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0027" y="34035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9300" y="4020364"/>
            <a:ext cx="4411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图片为骑自行车</a:t>
            </a:r>
            <a:r>
              <a:rPr lang="zh-CN" altLang="zh-CN"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/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4715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clean the room	B. eat dumplings	C. hang lanterns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6426" y="46070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0854" y="5210036"/>
            <a:ext cx="3669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图片为饺子</a:t>
            </a:r>
            <a:r>
              <a:rPr lang="zh-CN" altLang="zh-CN"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/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45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lvl="0" algn="l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very delicious. But I can’t use chopsticks. I eat with 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25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zxc142.jpg" descr="id:2147489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1556792"/>
            <a:ext cx="1296144" cy="123849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cup 	</a:t>
            </a:r>
          </a:p>
          <a:p>
            <a:pPr indent="1881188"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chopsticks 	</a:t>
            </a:r>
          </a:p>
          <a:p>
            <a:pPr indent="1881188" eaLnBrk="1" hangingPunct="0">
              <a:spcAft>
                <a:spcPts val="0"/>
              </a:spcAft>
              <a:tabLst>
                <a:tab pos="4860925" algn="l"/>
                <a:tab pos="76231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knife and fork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6426" y="16096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60854" y="3356992"/>
            <a:ext cx="36904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图片为刀叉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33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阅读理解。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的介绍，对中国有了进一步的了解，为了让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更好地了解纽约，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的爸爸决定带他们到处转转，读一读他们的对话，判断句子对错，正确的写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visit the UN building in New York?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we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big building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all the flags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74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Here’s the flag of China.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flags from all around the world.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member states are there in the UN?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193. They make a big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go inside?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please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66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录音中有五个句子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三个选项中选出所听到的单词。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	B. strong	C. map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body	B. hang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338886"/>
            <a:ext cx="4042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The Great Wall is strong.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563022"/>
            <a:ext cx="49257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Collecting stamps is my hobby.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5479" y="27879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5479" y="40760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countries give presents to the UN. Dad, I want to show Daming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presents from China.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it?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train. Here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take a photo. It’s beautiful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99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 building is in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flags from all around the world.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 gives presents to many countries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train is a present from China.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192 member states in the 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2109" y="88156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2109" y="217331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2109" y="344696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7699" y="15364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7699" y="28075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42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09620"/>
            <a:ext cx="11485848" cy="569386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9620"/>
            <a:ext cx="11485848" cy="569386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感叹句的用法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感叹句是用来表达强烈情感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如惊讶、喜悦、愤怒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悲伤等的句子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通常以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引导的感叹句结构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可数名词单数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可数名词复数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引导的感叹句结构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可数名词单数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rcRect l="1429" t="3069" r="-1"/>
          <a:stretch/>
        </p:blipFill>
        <p:spPr>
          <a:xfrm>
            <a:off x="334565" y="784771"/>
            <a:ext cx="1845465" cy="57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7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昨天看了一本关于动物的书，我们也一起来读一读吧，读完之后把正确的选项填在括号内。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tongues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舌头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0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can ________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smell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both A and 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are the largest land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Snakes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Elephants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Bears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205" y="880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525" y="34058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03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 haven’t got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eyes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tongues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feet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 love the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water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elephants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sun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5488" y="880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5488" y="34383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07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snakes _______ in winter if they live in cold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sleep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run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hear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8255" y="8706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90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非常开心，他收到了一封来自笔友的信。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一共有三位笔友，我们一起来了解一下这三位笔友的信息，然后把正确的选项填在括号内。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870959"/>
              </p:ext>
            </p:extLst>
          </p:nvPr>
        </p:nvGraphicFramePr>
        <p:xfrm>
          <a:off x="379879" y="2924944"/>
          <a:ext cx="11485849" cy="1714500"/>
        </p:xfrm>
        <a:graphic>
          <a:graphicData uri="http://schemas.openxmlformats.org/drawingml/2006/table">
            <a:tbl>
              <a:tblPr firstRow="1" firstCol="1" bandRow="1"/>
              <a:tblGrid>
                <a:gridCol w="1042786">
                  <a:extLst>
                    <a:ext uri="{9D8B030D-6E8A-4147-A177-3AD203B41FA5}">
                      <a16:colId xmlns:a16="http://schemas.microsoft.com/office/drawing/2014/main" val="490513602"/>
                    </a:ext>
                  </a:extLst>
                </a:gridCol>
                <a:gridCol w="803136">
                  <a:extLst>
                    <a:ext uri="{9D8B030D-6E8A-4147-A177-3AD203B41FA5}">
                      <a16:colId xmlns:a16="http://schemas.microsoft.com/office/drawing/2014/main" val="67235756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8619858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742374034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334620314"/>
                    </a:ext>
                  </a:extLst>
                </a:gridCol>
                <a:gridCol w="4239327">
                  <a:extLst>
                    <a:ext uri="{9D8B030D-6E8A-4147-A177-3AD203B41FA5}">
                      <a16:colId xmlns:a16="http://schemas.microsoft.com/office/drawing/2014/main" val="167829505"/>
                    </a:ext>
                  </a:extLst>
                </a:gridCol>
              </a:tblGrid>
              <a:tr h="3578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Languages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700339"/>
                  </a:ext>
                </a:extLst>
              </a:tr>
              <a:tr h="7791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Ann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cuttings</a:t>
                      </a:r>
                      <a:r>
                        <a:rPr lang="zh-CN" sz="25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5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剪纸</a:t>
                      </a:r>
                      <a:r>
                        <a:rPr lang="zh-CN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5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124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85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514821"/>
              </p:ext>
            </p:extLst>
          </p:nvPr>
        </p:nvGraphicFramePr>
        <p:xfrm>
          <a:off x="334566" y="1412776"/>
          <a:ext cx="11521281" cy="2952328"/>
        </p:xfrm>
        <a:graphic>
          <a:graphicData uri="http://schemas.openxmlformats.org/drawingml/2006/table">
            <a:tbl>
              <a:tblPr firstRow="1" firstCol="1" bandRow="1"/>
              <a:tblGrid>
                <a:gridCol w="875618">
                  <a:extLst>
                    <a:ext uri="{9D8B030D-6E8A-4147-A177-3AD203B41FA5}">
                      <a16:colId xmlns:a16="http://schemas.microsoft.com/office/drawing/2014/main" val="62310309"/>
                    </a:ext>
                  </a:extLst>
                </a:gridCol>
                <a:gridCol w="852574">
                  <a:extLst>
                    <a:ext uri="{9D8B030D-6E8A-4147-A177-3AD203B41FA5}">
                      <a16:colId xmlns:a16="http://schemas.microsoft.com/office/drawing/2014/main" val="1645572319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2454928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41874636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270586570"/>
                    </a:ext>
                  </a:extLst>
                </a:gridCol>
                <a:gridCol w="4176465">
                  <a:extLst>
                    <a:ext uri="{9D8B030D-6E8A-4147-A177-3AD203B41FA5}">
                      <a16:colId xmlns:a16="http://schemas.microsoft.com/office/drawing/2014/main" val="1662471235"/>
                    </a:ext>
                  </a:extLst>
                </a:gridCol>
              </a:tblGrid>
              <a:tr h="7189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Languages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737617"/>
                  </a:ext>
                </a:extLst>
              </a:tr>
              <a:tr h="11550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York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Japanese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collecting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218"/>
                  </a:ext>
                </a:extLst>
              </a:tr>
              <a:tr h="10783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London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French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violin</a:t>
                      </a:r>
                      <a:endParaRPr lang="zh-CN" sz="11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055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6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Ann from?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UK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Ann like?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Collecting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Making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Swimming.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730" y="8610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9149" y="34154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55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difficult	B. believe	C. close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right	B. clean	C. candy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65709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quiet	B. stop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268760"/>
            <a:ext cx="317849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It’s difficult for me.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2777155"/>
            <a:ext cx="4910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Do you often clean your room?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3931752"/>
            <a:ext cx="2547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Please be quiet.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7789" y="34342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37789" y="8687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37789" y="21155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John?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10.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Simon’s pen friends can speak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Chinese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French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English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4538" y="8569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4538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42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 playing the violin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John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Peter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5013" y="8706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29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177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在公园碰到了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Laura,Laura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一家想去中国度假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请补全他们的对话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把正确句子的选项填在横线上。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Welcome to China. There are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places to go in China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there is. It’s the West Lake.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Beijing?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42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How long is it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9222" y="2712110"/>
            <a:ext cx="5607480" cy="309315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A. They can swim and climb trees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B. My mum wants to visit Sichuan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C. Is there a beautiful lake in Hangzhou?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D. I want to visit the Great Wall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E. It’s in the southwest of China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04914" y="3246884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42655" y="50333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more than twenty thousand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Where is 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You can see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they are very cute. They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12 hours a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 pandas. What can they do?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 want to visit Sichuan,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4846" y="15567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42878" y="22048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12515" y="5390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11230" y="1614738"/>
            <a:ext cx="5607480" cy="309315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A. They can swim and climb trees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B. My mum wants to visit Sichuan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C. Is there a beautiful lake in Hangzhou?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D. I want to visit the Great Wall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E. It’s in the southwest of China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79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的帮助下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的英语有了很大的进步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最近新学的句子按正确的顺序写下来吧。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There are, beautiful lakes, lots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hobby, is, Collecting stamps, my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429" y="2794531"/>
            <a:ext cx="67916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There are lots of beautiful lakes in China.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045" y="3892049"/>
            <a:ext cx="49257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Collecting stamps is my hobby.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41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talk, Don’t, in the library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Chinese pen friend, Can you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 beautiful, There are, lakes, in 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429" y="1471067"/>
            <a:ext cx="3947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Don’t talk in the library.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2619164"/>
            <a:ext cx="56541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Can you be my Chinese pen friend?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9429" y="4077072"/>
            <a:ext cx="7727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There are lots of beautiful lakes in China.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29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的介绍下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成了笔友。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写了一封信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请你选择正确的单词把信补充完整。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Laura. I’m eleven years old. I am Daming’s friend and I want to be your friend too. I live in New York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riding my 51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52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30710" y="2128664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0" dirty="0">
                <a:solidFill>
                  <a:srgbClr val="000000"/>
                </a:solidFill>
              </a:rPr>
              <a:t>difficult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often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Then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stories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bicycle</a:t>
            </a:r>
            <a:endParaRPr lang="zh-CN" altLang="en-US" b="0" dirty="0"/>
          </a:p>
        </p:txBody>
      </p:sp>
      <p:sp>
        <p:nvSpPr>
          <p:cNvPr id="5" name="矩形 4"/>
          <p:cNvSpPr/>
          <p:nvPr/>
        </p:nvSpPr>
        <p:spPr bwMode="auto">
          <a:xfrm>
            <a:off x="1486694" y="2128664"/>
            <a:ext cx="7848872" cy="5232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zxc143.jpg" descr="id:21474893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07174" y="4509120"/>
            <a:ext cx="1440160" cy="87824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158318" y="4682852"/>
            <a:ext cx="1239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bicycle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53279" y="4740002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often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90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4906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困难的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algn="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algn="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0263" y="1637506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Then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9743" y="2285226"/>
            <a:ext cx="1180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stories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29514" y="2265432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difficult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422798" y="917426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0" dirty="0">
                <a:solidFill>
                  <a:srgbClr val="000000"/>
                </a:solidFill>
              </a:rPr>
              <a:t>difficult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often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Then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stories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</a:rPr>
              <a:t>bicycle</a:t>
            </a:r>
            <a:endParaRPr lang="zh-CN" altLang="en-US" b="0" dirty="0"/>
          </a:p>
        </p:txBody>
      </p:sp>
      <p:sp>
        <p:nvSpPr>
          <p:cNvPr id="8" name="矩形 7"/>
          <p:cNvSpPr/>
          <p:nvPr/>
        </p:nvSpPr>
        <p:spPr bwMode="auto">
          <a:xfrm>
            <a:off x="2278782" y="917426"/>
            <a:ext cx="7848872" cy="5232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8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0778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Chinese, English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books, taking photos,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7461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假设你是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Lingling,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请你根据提示给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回一封信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句话介绍一下自己。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982" y="2132856"/>
            <a:ext cx="9505056" cy="32403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82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 Laura,</a:t>
            </a:r>
          </a:p>
          <a:p>
            <a:pPr algn="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_____________________________________________________________________________________________________________________________________________________________________________________________Best,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55499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pc="-8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Lingling.I’m 12 years old and I live in Beijing.I can speak Chinese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English.I like reading books, taking photos and collecting stamps.I’m glad to be your pen friend.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80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录音中有五个句子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选出对应的图片填在横线上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286866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6.I can tell you something about the Great Wall.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7.Maomao’s favourite festival is the Spring Festival.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8.Pandas love bamboo.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9.Lingling never plays with dolls.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10.I have got a book about the US.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17570"/>
            <a:ext cx="11485848" cy="518116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17570"/>
            <a:ext cx="11485848" cy="518116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写邮件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写在邮件的开头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“Dear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。如果不知道对方的具体姓名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“Dear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Sir/Madam”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。称呼后面用逗号。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正文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这是邮件的主要内容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分段描述你想要表达的事情。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“Yourssincerely”“Love”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后面用逗号。如果是比较熟悉的人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“Bye”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署名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在邮件的结尾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写上发件人的名字。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55762"/>
            <a:ext cx="2232248" cy="73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9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1500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                    C                   D                       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  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4" name="zxc134.jpg" descr="id:21474892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4318" y="1594382"/>
            <a:ext cx="1179829" cy="1038971"/>
          </a:xfrm>
          <a:prstGeom prst="rect">
            <a:avLst/>
          </a:prstGeom>
        </p:spPr>
      </p:pic>
      <p:pic>
        <p:nvPicPr>
          <p:cNvPr id="5" name="zxc135.jpg" descr="id:21474893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67319" y="1450475"/>
            <a:ext cx="903722" cy="1110979"/>
          </a:xfrm>
          <a:prstGeom prst="rect">
            <a:avLst/>
          </a:prstGeom>
        </p:spPr>
      </p:pic>
      <p:pic>
        <p:nvPicPr>
          <p:cNvPr id="6" name="zxc136.jpg" descr="id:214748931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16145" y="1384375"/>
            <a:ext cx="1102827" cy="1102827"/>
          </a:xfrm>
          <a:prstGeom prst="rect">
            <a:avLst/>
          </a:prstGeom>
        </p:spPr>
      </p:pic>
      <p:pic>
        <p:nvPicPr>
          <p:cNvPr id="7" name="zxc137.jpg" descr="id:214748931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04709" y="1650254"/>
            <a:ext cx="1374314" cy="823251"/>
          </a:xfrm>
          <a:prstGeom prst="rect">
            <a:avLst/>
          </a:prstGeom>
        </p:spPr>
      </p:pic>
      <p:pic>
        <p:nvPicPr>
          <p:cNvPr id="8" name="zxc138.jpg" descr="id:214748932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623598" y="1379731"/>
            <a:ext cx="903256" cy="115226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39215" y="29775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502918" y="29775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666621" y="29775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830324" y="29775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199662" y="29764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64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录音中有五个问句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三个选项中选出所听问句的正确答案。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you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you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924919"/>
            <a:ext cx="386836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Can you speak English?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5479" y="21327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 problem.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we do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in the east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Tomorrow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632256"/>
            <a:ext cx="59666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want to visit the UN building?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5479" y="8675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5066020"/>
            <a:ext cx="3550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Where are you going?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3585" y="3347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got more than eight million people.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more than twenty thousand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That’s really big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I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she does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568297"/>
            <a:ext cx="2468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How long is it?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5479" y="8723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4532" y="30409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0854" y="4799892"/>
            <a:ext cx="55081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miss your family in China?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61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听对话或独白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选择正确答案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将序号填在括号内。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录音中有三个短对话，从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三个选项中选出正确答案。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the man get to the cinema?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Turn left and go straight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Turn right and go straight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Go straight on and turn left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5861" y="5185186"/>
            <a:ext cx="77277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Excuse me, how can I get to the cinema?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Turn left and go straight on.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7789" y="27790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6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2728</Words>
  <Application>Microsoft Office PowerPoint</Application>
  <PresentationFormat>自定义</PresentationFormat>
  <Paragraphs>333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362</cp:revision>
  <dcterms:created xsi:type="dcterms:W3CDTF">2020-11-06T05:24:00Z</dcterms:created>
  <dcterms:modified xsi:type="dcterms:W3CDTF">2025-06-30T08:57:19Z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